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file:///C:\Documents and Settings\Administrator\&#26700;&#38754;\&#27743;&#35199;&#29289;&#29702;(JK)\A52.TIF" TargetMode="External"/><Relationship Id="rId7" Type="http://schemas.openxmlformats.org/officeDocument/2006/relationships/image" Target="../media/image13.png"/><Relationship Id="rId6" Type="http://schemas.openxmlformats.org/officeDocument/2006/relationships/image" Target="file:///C:\Documents and Settings\Administrator\&#26700;&#38754;\&#27743;&#35199;&#29289;&#29702;(JK)\V.TIF" TargetMode="External"/><Relationship Id="rId5" Type="http://schemas.openxmlformats.org/officeDocument/2006/relationships/image" Target="../media/image12.png"/><Relationship Id="rId4" Type="http://schemas.openxmlformats.org/officeDocument/2006/relationships/image" Target="file:///C:\Documents and Settings\Administrator\&#26700;&#38754;\&#27743;&#35199;&#29289;&#29702;(JK)\A2.TIF" TargetMode="External"/><Relationship Id="rId3" Type="http://schemas.openxmlformats.org/officeDocument/2006/relationships/image" Target="../media/image11.png"/><Relationship Id="rId2" Type="http://schemas.openxmlformats.org/officeDocument/2006/relationships/image" Target="file:///C:\Documents and Settings\Administrator\&#26700;&#38754;\&#27743;&#35199;&#29289;&#29702;(JK)\A1.TIF" TargetMode="Externa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A53.TIF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file:///C:\Documents and Settings\Administrator\&#26700;&#38754;\&#27743;&#35199;&#29289;&#29702;(JK)\V.TIF" TargetMode="External"/><Relationship Id="rId5" Type="http://schemas.openxmlformats.org/officeDocument/2006/relationships/image" Target="../media/image12.png"/><Relationship Id="rId4" Type="http://schemas.openxmlformats.org/officeDocument/2006/relationships/image" Target="file:///C:\Documents and Settings\Administrator\&#26700;&#38754;\&#27743;&#35199;&#29289;&#29702;(JK)\A2.TIF" TargetMode="External"/><Relationship Id="rId3" Type="http://schemas.openxmlformats.org/officeDocument/2006/relationships/image" Target="../media/image11.png"/><Relationship Id="rId2" Type="http://schemas.openxmlformats.org/officeDocument/2006/relationships/image" Target="file:///C:\Documents and Settings\Administrator\&#26700;&#38754;\&#27743;&#35199;&#29289;&#29702;(JK)\A1.TIF" TargetMode="Externa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file:///C:\Documents and Settings\Administrator\&#26700;&#38754;\&#27743;&#35199;&#29289;&#29702;(JK)\A1.TIF" TargetMode="External"/><Relationship Id="rId7" Type="http://schemas.openxmlformats.org/officeDocument/2006/relationships/image" Target="../media/image10.png"/><Relationship Id="rId6" Type="http://schemas.openxmlformats.org/officeDocument/2006/relationships/image" Target="file:///C:\Documents and Settings\Administrator\&#26700;&#38754;\&#27743;&#35199;&#29289;&#29702;(JK)\A2.TIF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5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7.xml"/><Relationship Id="rId10" Type="http://schemas.openxmlformats.org/officeDocument/2006/relationships/image" Target="file:///C:\Documents and Settings\Administrator\&#26700;&#38754;\&#27743;&#35199;&#29289;&#29702;(JK)\V.TIF" TargetMode="External"/><Relationship Id="rId1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184.TIF" TargetMode="Externa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185.TIF" TargetMode="Externa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54.TIF" TargetMode="Externa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A55.TIF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file:///C:\Documents and Settings\Administrator\&#26700;&#38754;\&#27743;&#35199;&#29289;&#29702;(JK)\A186.TIF" TargetMode="External"/><Relationship Id="rId7" Type="http://schemas.openxmlformats.org/officeDocument/2006/relationships/image" Target="../media/image21.png"/><Relationship Id="rId6" Type="http://schemas.openxmlformats.org/officeDocument/2006/relationships/image" Target="file:///C:\Documents and Settings\Administrator\&#26700;&#38754;\&#27743;&#35199;&#29289;&#29702;(JK)\V2.TIF" TargetMode="External"/><Relationship Id="rId5" Type="http://schemas.openxmlformats.org/officeDocument/2006/relationships/image" Target="../media/image7.png"/><Relationship Id="rId4" Type="http://schemas.openxmlformats.org/officeDocument/2006/relationships/image" Target="file:///C:\Documents and Settings\Administrator\&#26700;&#38754;\&#27743;&#35199;&#29289;&#29702;(JK)\V1.TIF" TargetMode="External"/><Relationship Id="rId3" Type="http://schemas.openxmlformats.org/officeDocument/2006/relationships/image" Target="../media/image6.png"/><Relationship Id="rId2" Type="http://schemas.openxmlformats.org/officeDocument/2006/relationships/image" Target="file:///C:\Documents and Settings\Administrator\&#26700;&#38754;\&#27743;&#35199;&#29289;&#29702;(JK)\A.TIF" TargetMode="Externa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A56.TIF" TargetMode="External"/><Relationship Id="rId2" Type="http://schemas.openxmlformats.org/officeDocument/2006/relationships/image" Target="../media/image22.png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6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file:///C:\Documents and Settings\Administrator\&#26700;&#38754;\&#27743;&#35199;&#29289;&#29702;(JK)\A1.TIF" TargetMode="External"/><Relationship Id="rId8" Type="http://schemas.openxmlformats.org/officeDocument/2006/relationships/image" Target="../media/image10.png"/><Relationship Id="rId7" Type="http://schemas.openxmlformats.org/officeDocument/2006/relationships/image" Target="file:///C:\Documents and Settings\Administrator\&#26700;&#38754;\&#27743;&#35199;&#29289;&#29702;(JK)\V2.TIF" TargetMode="External"/><Relationship Id="rId6" Type="http://schemas.openxmlformats.org/officeDocument/2006/relationships/image" Target="../media/image7.png"/><Relationship Id="rId5" Type="http://schemas.openxmlformats.org/officeDocument/2006/relationships/image" Target="file:///C:\Documents and Settings\Administrator\&#26700;&#38754;\&#27743;&#35199;&#29289;&#29702;(JK)\V1.TIF" TargetMode="External"/><Relationship Id="rId4" Type="http://schemas.openxmlformats.org/officeDocument/2006/relationships/image" Target="../media/image6.png"/><Relationship Id="rId3" Type="http://schemas.openxmlformats.org/officeDocument/2006/relationships/image" Target="file:///C:\Documents and Settings\Administrator\&#26700;&#38754;\&#27743;&#35199;&#29289;&#29702;(JK)\A57.TIF" TargetMode="External"/><Relationship Id="rId2" Type="http://schemas.openxmlformats.org/officeDocument/2006/relationships/image" Target="../media/image23.png"/><Relationship Id="rId12" Type="http://schemas.openxmlformats.org/officeDocument/2006/relationships/slideLayout" Target="../slideLayouts/slideLayout7.xml"/><Relationship Id="rId11" Type="http://schemas.openxmlformats.org/officeDocument/2006/relationships/image" Target="file:///C:\Documents and Settings\Administrator\&#26700;&#38754;\&#27743;&#35199;&#29289;&#29702;(JK)\A2.TIF" TargetMode="External"/><Relationship Id="rId10" Type="http://schemas.openxmlformats.org/officeDocument/2006/relationships/image" Target="../media/image11.png"/><Relationship Id="rId1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58.TIF" TargetMode="Externa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A59.TIF" TargetMode="External"/><Relationship Id="rId2" Type="http://schemas.openxmlformats.org/officeDocument/2006/relationships/image" Target="../media/image25.png"/><Relationship Id="rId1" Type="http://schemas.openxmlformats.org/officeDocument/2006/relationships/image" Target="../media/image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60.TIF" TargetMode="Externa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61.TIF" TargetMode="Externa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8.wmf"/><Relationship Id="rId1" Type="http://schemas.openxmlformats.org/officeDocument/2006/relationships/oleObject" Target="../embeddings/oleObject6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62.TIF" TargetMode="Externa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9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11.bin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A187A.TIF" TargetMode="External"/><Relationship Id="rId2" Type="http://schemas.openxmlformats.org/officeDocument/2006/relationships/image" Target="../media/image37.png"/><Relationship Id="rId1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38.wmf"/><Relationship Id="rId1" Type="http://schemas.openxmlformats.org/officeDocument/2006/relationships/oleObject" Target="../embeddings/oleObject14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187.TIF" TargetMode="Externa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41.wmf"/><Relationship Id="rId1" Type="http://schemas.openxmlformats.org/officeDocument/2006/relationships/oleObject" Target="../embeddings/oleObject16.bin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file:///C:\Documents and Settings\Administrator\&#26700;&#38754;\&#27743;&#35199;&#29289;&#29702;(JK)\A50.TIF" TargetMode="External"/><Relationship Id="rId4" Type="http://schemas.openxmlformats.org/officeDocument/2006/relationships/image" Target="../media/image4.png"/><Relationship Id="rId3" Type="http://schemas.openxmlformats.org/officeDocument/2006/relationships/image" Target="../media/image3.tiff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8.wmf"/><Relationship Id="rId7" Type="http://schemas.openxmlformats.org/officeDocument/2006/relationships/oleObject" Target="../embeddings/oleObject3.bin"/><Relationship Id="rId6" Type="http://schemas.openxmlformats.org/officeDocument/2006/relationships/image" Target="file:///C:\Documents and Settings\Administrator\&#26700;&#38754;\&#27743;&#35199;&#29289;&#29702;(JK)\V2.TIF" TargetMode="External"/><Relationship Id="rId5" Type="http://schemas.openxmlformats.org/officeDocument/2006/relationships/image" Target="../media/image7.png"/><Relationship Id="rId4" Type="http://schemas.openxmlformats.org/officeDocument/2006/relationships/image" Target="file:///C:\Documents and Settings\Administrator\&#26700;&#38754;\&#27743;&#35199;&#29289;&#29702;(JK)\V1.TIF" TargetMode="External"/><Relationship Id="rId3" Type="http://schemas.openxmlformats.org/officeDocument/2006/relationships/image" Target="../media/image6.png"/><Relationship Id="rId2" Type="http://schemas.openxmlformats.org/officeDocument/2006/relationships/image" Target="file:///C:\Documents and Settings\Administrator\&#26700;&#38754;\&#27743;&#35199;&#29289;&#29702;(JK)\A.TIF" TargetMode="External"/><Relationship Id="rId10" Type="http://schemas.openxmlformats.org/officeDocument/2006/relationships/vmlDrawing" Target="../drawings/vmlDrawing3.v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file:///C:\Documents and Settings\Administrator\&#26700;&#38754;\&#27743;&#35199;&#29289;&#29702;(JK)\A.TIF" TargetMode="External"/><Relationship Id="rId5" Type="http://schemas.openxmlformats.org/officeDocument/2006/relationships/image" Target="../media/image5.png"/><Relationship Id="rId4" Type="http://schemas.openxmlformats.org/officeDocument/2006/relationships/image" Target="file:///C:\Documents and Settings\Administrator\&#26700;&#38754;\&#27743;&#35199;&#29289;&#29702;(JK)\V2.TIF" TargetMode="External"/><Relationship Id="rId3" Type="http://schemas.openxmlformats.org/officeDocument/2006/relationships/image" Target="../media/image7.png"/><Relationship Id="rId2" Type="http://schemas.openxmlformats.org/officeDocument/2006/relationships/image" Target="file:///C:\Documents and Settings\Administrator\&#26700;&#38754;\&#27743;&#35199;&#29289;&#29702;(JK)\V1.TIF" TargetMode="Externa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A51.TIF" TargetMode="Externa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933065" y="1973580"/>
            <a:ext cx="6160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14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欧姆定律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7095" y="3610610"/>
            <a:ext cx="1052068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欧姆定律  动态电路分析及相关计算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5160" y="1684020"/>
            <a:ext cx="110337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电源电压恒定不变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向右移动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      </a:t>
            </a:r>
            <a:r>
              <a:rPr lang="zh-CN" sz="2400">
                <a:ea typeface="宋体" panose="02010600030101010101" pitchFamily="2" charset="-122"/>
              </a:rPr>
              <a:t>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      </a:t>
            </a:r>
            <a:r>
              <a:rPr lang="zh-CN" sz="2400">
                <a:ea typeface="宋体" panose="02010600030101010101" pitchFamily="2" charset="-122"/>
              </a:rPr>
              <a:t>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      </a:t>
            </a:r>
            <a:r>
              <a:rPr lang="zh-CN" sz="2400">
                <a:ea typeface="宋体" panose="02010600030101010101" pitchFamily="2" charset="-122"/>
              </a:rPr>
              <a:t>示数不变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      </a:t>
            </a:r>
            <a:r>
              <a:rPr lang="zh-CN" sz="2400">
                <a:ea typeface="宋体" panose="02010600030101010101" pitchFamily="2" charset="-122"/>
              </a:rPr>
              <a:t>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      </a:t>
            </a:r>
            <a:r>
              <a:rPr lang="zh-CN" sz="2400">
                <a:ea typeface="宋体" panose="02010600030101010101" pitchFamily="2" charset="-122"/>
              </a:rPr>
              <a:t>示数不变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      </a:t>
            </a:r>
            <a:r>
              <a:rPr lang="zh-CN" sz="2400">
                <a:ea typeface="宋体" panose="02010600030101010101" pitchFamily="2" charset="-122"/>
              </a:rPr>
              <a:t>示数不变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      </a:t>
            </a:r>
            <a:r>
              <a:rPr lang="zh-CN" sz="2400">
                <a:ea typeface="宋体" panose="02010600030101010101" pitchFamily="2" charset="-122"/>
              </a:rPr>
              <a:t>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      </a:t>
            </a:r>
            <a:r>
              <a:rPr lang="zh-CN" sz="2400">
                <a:ea typeface="宋体" panose="02010600030101010101" pitchFamily="2" charset="-122"/>
              </a:rPr>
              <a:t>示数不变</a:t>
            </a:r>
            <a:endParaRPr lang="zh-CN" altLang="en-US" sz="2400"/>
          </a:p>
        </p:txBody>
      </p:sp>
      <p:pic>
        <p:nvPicPr>
          <p:cNvPr id="2" name="图片 -2147481563" descr="C:\Documents and Settings\Administrator\桌面\江西物理(JK)\A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152525" y="3007995"/>
            <a:ext cx="342265" cy="342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563" descr="C:\Documents and Settings\Administrator\桌面\江西物理(JK)\A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152525" y="3589020"/>
            <a:ext cx="342265" cy="342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563" descr="C:\Documents and Settings\Administrator\桌面\江西物理(JK)\A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152525" y="4105910"/>
            <a:ext cx="342265" cy="342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557" descr="C:\Documents and Settings\Administrator\桌面\江西物理(JK)\A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1152525" y="4628515"/>
            <a:ext cx="342265" cy="342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1562" descr="C:\Documents and Settings\Administrator\桌面\江西物理(JK)\V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3109595" y="2984500"/>
            <a:ext cx="313055" cy="313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1562" descr="C:\Documents and Settings\Administrator\桌面\江西物理(JK)\V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3109595" y="3563620"/>
            <a:ext cx="313055" cy="313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1562" descr="C:\Documents and Settings\Administrator\桌面\江西物理(JK)\V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3109595" y="4122420"/>
            <a:ext cx="313055" cy="313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1562" descr="C:\Documents and Settings\Administrator\桌面\江西物理(JK)\V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3109595" y="4645025"/>
            <a:ext cx="313055" cy="313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1564" descr="C:\Documents and Settings\Administrator\桌面\江西物理(JK)\A52.TIF"/>
          <p:cNvPicPr>
            <a:picLocks noChangeAspect="1"/>
          </p:cNvPicPr>
          <p:nvPr/>
        </p:nvPicPr>
        <p:blipFill>
          <a:blip r:embed="rId7" r:link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5700" y="2353310"/>
            <a:ext cx="2413635" cy="2809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253095" y="5226050"/>
            <a:ext cx="11036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384550" y="2385060"/>
            <a:ext cx="464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44575" y="1070610"/>
            <a:ext cx="64998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考向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 b="0">
                <a:ea typeface="黑体" panose="02010609060101010101" pitchFamily="49" charset="-122"/>
              </a:rPr>
              <a:t>　开关通断引起的动态电路分析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(2019.16)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1113155" y="189992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73455" y="2353310"/>
            <a:ext cx="103746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如图所示电路，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为定值电阻，电源电压不变，先闭合开关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，然后断开开关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请回答下列问题：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-2147481554" descr="C:\Documents and Settings\Administrator\桌面\江西物理(JK)\A5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101975" y="3587750"/>
            <a:ext cx="2825750" cy="2145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992880" y="5829300"/>
            <a:ext cx="10433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860665" y="4108450"/>
            <a:ext cx="1841500" cy="1815723"/>
            <a:chOff x="3914" y="4432"/>
            <a:chExt cx="3298" cy="3196"/>
          </a:xfrm>
        </p:grpSpPr>
        <p:grpSp>
          <p:nvGrpSpPr>
            <p:cNvPr id="9" name="组合 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3750" y="1878330"/>
            <a:ext cx="109124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(1)①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电路有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条电流的路径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的连接方式为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联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      测量通过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zh-CN" sz="2400" b="0">
                <a:ea typeface="宋体" panose="02010600030101010101" pitchFamily="2" charset="-122"/>
              </a:rPr>
              <a:t>的电流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       测量通过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的电流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电压表      测量</a:t>
            </a:r>
            <a:r>
              <a:rPr lang="en-US" sz="2400" b="0">
                <a:latin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en-US" sz="2400" b="0">
                <a:latin typeface="Times New Roman" panose="02020603050405020304" pitchFamily="18" charset="0"/>
              </a:rPr>
              <a:t>____</a:t>
            </a:r>
            <a:r>
              <a:rPr lang="zh-CN" sz="2400" b="0">
                <a:ea typeface="宋体" panose="02010600030101010101" pitchFamily="2" charset="-122"/>
              </a:rPr>
              <a:t>两端的电压．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断开开关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电路中有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条电流的路径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       测量通过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的电流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       测量通过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的电流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电压表       测量</a:t>
            </a:r>
            <a:r>
              <a:rPr lang="en-US" sz="2400" b="0">
                <a:latin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en-US" sz="2400" b="0">
                <a:latin typeface="Times New Roman" panose="02020603050405020304" pitchFamily="18" charset="0"/>
              </a:rPr>
              <a:t>____</a:t>
            </a:r>
            <a:r>
              <a:rPr lang="zh-CN" sz="2400" b="0">
                <a:ea typeface="宋体" panose="02010600030101010101" pitchFamily="2" charset="-122"/>
              </a:rPr>
              <a:t>两端的电压．</a:t>
            </a:r>
            <a:endParaRPr lang="zh-CN" altLang="en-US" sz="2400"/>
          </a:p>
        </p:txBody>
      </p:sp>
      <p:pic>
        <p:nvPicPr>
          <p:cNvPr id="2" name="图片 -2147481552" descr="C:\Documents and Settings\Administrator\桌面\江西物理(JK)\A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345180" y="2632710"/>
            <a:ext cx="311785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551" descr="C:\Documents and Settings\Administrator\桌面\江西物理(JK)\A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9289415" y="2632710"/>
            <a:ext cx="323215" cy="323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551" descr="C:\Documents and Settings\Administrator\桌面\江西物理(JK)\A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928235" y="4300220"/>
            <a:ext cx="323215" cy="323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550" descr="C:\Documents and Settings\Administrator\桌面\江西物理(JK)\V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4276090" y="3188335"/>
            <a:ext cx="332105" cy="3321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1550" descr="C:\Documents and Settings\Administrator\桌面\江西物理(JK)\V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9966960" y="4265930"/>
            <a:ext cx="332105" cy="3321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1552" descr="C:\Documents and Settings\Administrator\桌面\江西物理(JK)\A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0337165" y="3745230"/>
            <a:ext cx="311785" cy="311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384165" y="1945640"/>
            <a:ext cx="346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3470" y="2552700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77765" y="2484120"/>
            <a:ext cx="2219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或干路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0790" y="307276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84165" y="3072765"/>
            <a:ext cx="2240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或电源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55740" y="3604260"/>
            <a:ext cx="419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17370" y="4163060"/>
            <a:ext cx="607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73875" y="4163060"/>
            <a:ext cx="607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9810" y="4695190"/>
            <a:ext cx="1621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或电源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1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91185" y="1033145"/>
            <a:ext cx="109524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ea typeface="宋体" panose="02010600030101010101" pitchFamily="2" charset="-122"/>
                <a:sym typeface="+mn-ea"/>
              </a:rPr>
              <a:t>以下各空均选填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：</a:t>
            </a:r>
            <a:endParaRPr lang="zh-CN" altLang="en-US" sz="2400"/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后，电阻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阻值不变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电源电压不变，根据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知，通过电阻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________→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       示数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后，电路中的总电阻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________→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电源电压不变，根据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知，电路中电流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________→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      示数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电源电压不变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电压表     示数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②③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可知，电路消耗的总功率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⑤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电压表     与电流表     示数的比值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，电压表     与电流表     示数的比值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849360" y="1658620"/>
          <a:ext cx="33909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228600" imgH="431800" progId="Equation.DSMT4">
                  <p:embed/>
                </p:oleObj>
              </mc:Choice>
              <mc:Fallback>
                <p:oleObj name="" r:id="rId1" imgW="228600" imgH="431800" progId="Equation.DSMT4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849360" y="1658620"/>
                        <a:ext cx="33909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97465" y="2776855"/>
          <a:ext cx="290830" cy="601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190500" imgH="393700" progId="Equation.DSMT4">
                  <p:embed/>
                </p:oleObj>
              </mc:Choice>
              <mc:Fallback>
                <p:oleObj name="" r:id="rId3" imgW="190500" imgH="393700" progId="Equation.DSMT4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97465" y="2776855"/>
                        <a:ext cx="290830" cy="601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-2147481546" descr="C:\Documents and Settings\Administrator\桌面\江西物理(JK)\A2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4134485" y="2344420"/>
            <a:ext cx="353060" cy="353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546" descr="C:\Documents and Settings\Administrator\桌面\江西物理(JK)\A2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9461500" y="5065395"/>
            <a:ext cx="353060" cy="353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1238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4392295" y="3425825"/>
            <a:ext cx="351790" cy="3517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1238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3528060" y="5078095"/>
            <a:ext cx="352425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1544" descr="C:\Documents and Settings\Administrator\桌面\江西物理(JK)\V.TIF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4064000" y="3966210"/>
            <a:ext cx="321945" cy="321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1544" descr="C:\Documents and Settings\Administrator\桌面\江西物理(JK)\V.TIF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1931670" y="5078095"/>
            <a:ext cx="321945" cy="321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1544" descr="C:\Documents and Settings\Administrator\桌面\江西物理(JK)\V.TIF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7875270" y="5065395"/>
            <a:ext cx="321945" cy="321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1778000" y="2237105"/>
            <a:ext cx="833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4325" y="2237105"/>
            <a:ext cx="833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5500" y="5520690"/>
            <a:ext cx="833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77485" y="3884930"/>
            <a:ext cx="833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70220" y="277685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23865" y="3330575"/>
            <a:ext cx="865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07565" y="3317875"/>
            <a:ext cx="865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78145" y="4418330"/>
            <a:ext cx="865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27040" y="499554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9" grpId="1"/>
      <p:bldP spid="10" grpId="1"/>
      <p:bldP spid="11" grpId="0"/>
      <p:bldP spid="11" grpId="1"/>
      <p:bldP spid="12" grpId="0"/>
      <p:bldP spid="12" grpId="1"/>
      <p:bldP spid="15" grpId="0"/>
      <p:bldP spid="15" grpId="1"/>
      <p:bldP spid="17" grpId="0"/>
      <p:bldP spid="17" grpId="1"/>
      <p:bldP spid="16" grpId="0"/>
      <p:bldP spid="16" grpId="1"/>
      <p:bldP spid="14" grpId="0"/>
      <p:bldP spid="14" grpId="1"/>
      <p:bldP spid="18" grpId="0"/>
      <p:bldP spid="18" grpId="1"/>
      <p:bldP spid="19" grpId="0"/>
      <p:bldP spid="19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2020" y="1450340"/>
            <a:ext cx="104451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如图所示电路中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电源电压保持不变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先闭合开关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观察电流表、电压表的示数；再闭合开关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电表示数的变化情况正确的是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电流表示数变大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电流表示数变小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电压表示数变小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电流表示数变大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电压表示数变小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电流表示数变小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表示数变大</a:t>
            </a:r>
            <a:endParaRPr lang="zh-CN" altLang="en-US" sz="2400"/>
          </a:p>
        </p:txBody>
      </p:sp>
      <p:pic>
        <p:nvPicPr>
          <p:cNvPr id="2" name="图片 -2147481539" descr="C:\Documents and Settings\Administrator\桌面\江西物理(JK)\A18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310120" y="2698115"/>
            <a:ext cx="3031490" cy="251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05495" y="5381625"/>
            <a:ext cx="1043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47835" y="2157095"/>
            <a:ext cx="44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10005" y="1788160"/>
            <a:ext cx="98367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掷到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电流表和电压表的示数变化情况是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电流表示数变小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电流表示数变小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电压表示数不变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电流表示数变大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电压表示数不变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表示数不变，电压表示数变小</a:t>
            </a:r>
            <a:endParaRPr lang="zh-CN" altLang="en-US" sz="2400"/>
          </a:p>
        </p:txBody>
      </p:sp>
      <p:pic>
        <p:nvPicPr>
          <p:cNvPr id="2" name="图片 -2147481538" descr="C:\Documents and Settings\Administrator\桌面\江西物理(JK)\A18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566660" y="2449830"/>
            <a:ext cx="2538095" cy="2435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69630" y="5093335"/>
            <a:ext cx="1062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19680" y="2505075"/>
            <a:ext cx="464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4390" y="855345"/>
            <a:ext cx="106172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考向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3</a:t>
            </a:r>
            <a:r>
              <a:rPr lang="zh-CN" sz="2400">
                <a:ea typeface="黑体" panose="02010609060101010101" pitchFamily="49" charset="-122"/>
                <a:sym typeface="+mn-ea"/>
              </a:rPr>
              <a:t>　开关闭合结合滑动变阻器滑片移动引起的动态电路分析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(2016.3)</a:t>
            </a:r>
            <a:endParaRPr lang="zh-CN" altLang="en-US" sz="2400"/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已知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；当开关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闭合、开关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掷到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电压表与电流表的示数分别为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断开、开关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掷到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将滑动变阻器的滑片移到最左端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电压表与电流表的示数分别为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则以下判断正确的是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/>
          </a:p>
        </p:txBody>
      </p:sp>
      <p:pic>
        <p:nvPicPr>
          <p:cNvPr id="3" name="图片 -2147481537" descr="C:\Documents and Settings\Administrator\桌面\江西物理(JK)\A5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742555" y="3190240"/>
            <a:ext cx="2490470" cy="2559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470900" y="5749925"/>
            <a:ext cx="10331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18180" y="3190240"/>
            <a:ext cx="434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31520" y="10629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68020" y="1503680"/>
            <a:ext cx="109931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如图所示电路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电源电压保持不变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先闭合开关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正常发光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忽略灯丝电阻随温度的变化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亮度变亮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将滑动变阻器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滑片向右移动的过程中，电路总功率变大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同时闭合开关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此时电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路总电阻小于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同时闭合开关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的亮度变小</a:t>
            </a:r>
            <a:endParaRPr lang="zh-CN" altLang="en-US" sz="2400"/>
          </a:p>
        </p:txBody>
      </p:sp>
      <p:pic>
        <p:nvPicPr>
          <p:cNvPr id="6" name="图片 -2147481535" descr="C:\Documents and Settings\Administrator\桌面\江西物理(JK)\A5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815580" y="2889885"/>
            <a:ext cx="3286125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936990" y="5467985"/>
            <a:ext cx="10433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66890" y="2230755"/>
            <a:ext cx="424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4045" y="1473835"/>
            <a:ext cx="109524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为定值定阻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为滑动变阻器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       与电压表       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      </a:t>
            </a:r>
            <a:r>
              <a:rPr lang="zh-CN" sz="2400">
                <a:ea typeface="宋体" panose="02010600030101010101" pitchFamily="2" charset="-122"/>
              </a:rPr>
              <a:t>均有示数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则以下说法正确的是</a:t>
            </a:r>
            <a:r>
              <a:rPr lang="en-US" sz="2400">
                <a:latin typeface="Times New Roman" panose="02020603050405020304" pitchFamily="18" charset="0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闭合</a:t>
            </a:r>
            <a:r>
              <a:rPr lang="en-US" sz="2400">
                <a:latin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向左移动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向右移动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        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先闭合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      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只闭合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，将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向右移动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       和电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流表示数均增大</a:t>
            </a:r>
            <a:endParaRPr lang="zh-CN" altLang="en-US" sz="2400"/>
          </a:p>
        </p:txBody>
      </p:sp>
      <p:pic>
        <p:nvPicPr>
          <p:cNvPr id="2" name="图片 -2147481533" descr="C:\Documents and Settings\Administrator\桌面\江西物理(JK)\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942590" y="2235200"/>
            <a:ext cx="321945" cy="321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532" descr="C:\Documents and Settings\Administrator\桌面\江西物理(JK)\V1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666615" y="2214880"/>
            <a:ext cx="342265" cy="342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531" descr="C:\Documents and Settings\Administrator\桌面\江西物理(JK)\V2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5498465" y="2235200"/>
            <a:ext cx="352425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531" descr="C:\Documents and Settings\Administrator\桌面\江西物理(JK)\V2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5850890" y="3300730"/>
            <a:ext cx="352425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1532" descr="C:\Documents and Settings\Administrator\桌面\江西物理(JK)\V1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5556885" y="4418965"/>
            <a:ext cx="342265" cy="342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1532" descr="C:\Documents and Settings\Administrator\桌面\江西物理(JK)\V1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983480" y="3888740"/>
            <a:ext cx="342265" cy="342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1534" descr="C:\Documents and Settings\Administrator\桌面\江西物理(JK)\A186.TIF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8042910" y="2783840"/>
            <a:ext cx="2905760" cy="2545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984615" y="5329555"/>
            <a:ext cx="10229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376535" y="2165985"/>
            <a:ext cx="506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0" grpId="0"/>
      <p:bldP spid="1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939165" y="104457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欧姆定律相关计算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6年7考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862965" y="1570990"/>
            <a:ext cx="107492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考向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1</a:t>
            </a:r>
            <a:r>
              <a:rPr lang="zh-CN" sz="2400">
                <a:ea typeface="黑体" panose="02010609060101010101" pitchFamily="49" charset="-122"/>
                <a:sym typeface="+mn-ea"/>
              </a:rPr>
              <a:t>　结合简单电路类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(6</a:t>
            </a:r>
            <a:r>
              <a:rPr lang="zh-CN" sz="2400">
                <a:cs typeface="仿宋_GB2312" charset="0"/>
                <a:sym typeface="+mn-ea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3</a:t>
            </a:r>
            <a:r>
              <a:rPr lang="zh-CN" sz="2400">
                <a:cs typeface="仿宋_GB2312" charset="0"/>
                <a:sym typeface="+mn-ea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)</a:t>
            </a:r>
            <a:endParaRPr lang="zh-CN" altLang="en-US" sz="2400"/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两电流表示数之比为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5∶3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两端的电压之比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电阻之比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3" name="图片 -2147481526" descr="C:\Documents and Settings\Administrator\桌面\江西物理(JK)\A5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841875" y="3392170"/>
            <a:ext cx="2508250" cy="2458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518785" y="5926455"/>
            <a:ext cx="1154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98695" y="2807335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1∶1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55380" y="278193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3∶2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47060" y="279019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47695" y="394017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17270" y="107823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15670" y="1539875"/>
            <a:ext cx="105975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>
                <a:ea typeface="宋体" panose="02010600030101010101" pitchFamily="2" charset="-122"/>
              </a:rPr>
              <a:t>如图甲所示的电路中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     和      的示数之比为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1∶3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 若将电阻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改接为如图乙所示的电路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则电流表        、       的示数之比为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3" name="图片 -2147481520" descr="C:\Documents and Settings\Administrator\桌面\江西物理(JK)\A5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243580" y="3497580"/>
            <a:ext cx="6068060" cy="2200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58485" y="5786755"/>
            <a:ext cx="1154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7" name="图片 -2147481524" descr="C:\Documents and Settings\Administrator\桌面\江西物理(JK)\V1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5440045" y="1755775"/>
            <a:ext cx="291465" cy="291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1523" descr="C:\Documents and Settings\Administrator\桌面\江西物理(JK)\V2.TIF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6108700" y="1755775"/>
            <a:ext cx="290830" cy="290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1522" descr="C:\Documents and Settings\Administrator\桌面\江西物理(JK)\A1.TIF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10831195" y="2305050"/>
            <a:ext cx="335280" cy="335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1521" descr="C:\Documents and Settings\Administrator\桌面\江西物理(JK)\A2.TIF"/>
          <p:cNvPicPr>
            <a:picLocks noChangeAspect="1"/>
          </p:cNvPicPr>
          <p:nvPr/>
        </p:nvPicPr>
        <p:blipFill>
          <a:blip r:embed="rId10" r:link="rId11"/>
          <a:stretch>
            <a:fillRect/>
          </a:stretch>
        </p:blipFill>
        <p:spPr>
          <a:xfrm>
            <a:off x="1066165" y="2823845"/>
            <a:ext cx="387350" cy="38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2326005" y="2194560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1∶2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35985" y="2751455"/>
            <a:ext cx="870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2∶3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1"/>
      <p:bldP spid="11" grpId="0"/>
      <p:bldP spid="11" grpId="1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6445" y="1102995"/>
            <a:ext cx="107594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zh-CN" sz="2400">
                <a:ea typeface="宋体" panose="02010600030101010101" pitchFamily="2" charset="-122"/>
              </a:rPr>
              <a:t>两个电路元件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中的电流与其两端电压的关系如图所示．现将元件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并联接入电路中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则元件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两端的电压之比为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通过的电流之比为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519" descr="C:\Documents and Settings\Administrator\桌面\江西物理(JK)\A5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506345" y="2869565"/>
            <a:ext cx="3816350" cy="2726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52545" y="5835650"/>
            <a:ext cx="11658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594600" y="3690620"/>
            <a:ext cx="1841500" cy="1815723"/>
            <a:chOff x="3914" y="4432"/>
            <a:chExt cx="3298" cy="3196"/>
          </a:xfrm>
        </p:grpSpPr>
        <p:grpSp>
          <p:nvGrpSpPr>
            <p:cNvPr id="8" name="组合 7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350125" y="1774825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1∶1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0125" y="2317115"/>
            <a:ext cx="870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2∶1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4" grpId="1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66800" y="9137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400" b="0">
                <a:ea typeface="黑体" panose="02010609060101010101" pitchFamily="49" charset="-122"/>
              </a:rPr>
              <a:t>考向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 b="0">
                <a:ea typeface="黑体" panose="02010609060101010101" pitchFamily="49" charset="-122"/>
              </a:rPr>
              <a:t>　 动态电路相关计算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 b="0">
                <a:cs typeface="仿宋_GB2312" charset="0"/>
              </a:rPr>
              <a:t>年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 b="0">
                <a:cs typeface="仿宋_GB2312" charset="0"/>
              </a:rPr>
              <a:t>考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1235075" y="157607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提分小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22375" y="2144395"/>
            <a:ext cx="54152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zh-CN" sz="2400">
                <a:ea typeface="宋体" panose="02010600030101010101" pitchFamily="2" charset="-122"/>
              </a:rPr>
              <a:t>如图所示电路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W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字样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不考虑温度对灯丝电阻的影响．当开关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闭合、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点连接时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恰好正常发光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且电流表的示数为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0.8 A. </a:t>
            </a:r>
            <a:r>
              <a:rPr lang="zh-CN" sz="2400">
                <a:ea typeface="宋体" panose="02010600030101010101" pitchFamily="2" charset="-122"/>
              </a:rPr>
              <a:t>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电路消耗的电功率最小功率为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________W.</a:t>
            </a:r>
            <a:endParaRPr lang="zh-CN" altLang="en-US" sz="2400"/>
          </a:p>
        </p:txBody>
      </p:sp>
      <p:pic>
        <p:nvPicPr>
          <p:cNvPr id="6" name="图片 -2147481516" descr="C:\Documents and Settings\Administrator\桌面\江西物理(JK)\A5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630160" y="2385060"/>
            <a:ext cx="3251835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698865" y="5339080"/>
            <a:ext cx="11144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13635" y="4993640"/>
            <a:ext cx="44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08555" y="5567680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/>
      <p:bldP spid="8" grpId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6905" y="858520"/>
            <a:ext cx="109734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</a:t>
            </a:r>
            <a:r>
              <a:rPr lang="zh-CN" sz="2400">
                <a:ea typeface="宋体" panose="02010600030101010101" pitchFamily="2" charset="-122"/>
              </a:rPr>
              <a:t>在如图所示的电路中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定值电阻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滑动变阻器的最大阻值为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小灯泡上标有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“6 V”</a:t>
            </a:r>
            <a:r>
              <a:rPr lang="zh-CN" sz="2400">
                <a:ea typeface="宋体" panose="02010600030101010101" pitchFamily="2" charset="-122"/>
              </a:rPr>
              <a:t>字样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不考虑灯丝电阻变化．若开关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端时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________A.  </a:t>
            </a:r>
            <a:r>
              <a:rPr lang="zh-CN" sz="2400">
                <a:ea typeface="宋体" panose="02010600030101010101" pitchFamily="2" charset="-122"/>
              </a:rPr>
              <a:t>若开关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都断开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当滑动变阻器接入电路的阻值为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电流表的示数为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0.4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则小灯泡的额定电功率是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________W.</a:t>
            </a:r>
            <a:endParaRPr lang="zh-CN" altLang="en-US" sz="2400"/>
          </a:p>
        </p:txBody>
      </p:sp>
      <p:pic>
        <p:nvPicPr>
          <p:cNvPr id="2" name="图片 -2147481515" descr="C:\Documents and Settings\Administrator\桌面\江西物理(JK)\A6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532630" y="3451225"/>
            <a:ext cx="3126740" cy="225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84190" y="5845810"/>
            <a:ext cx="11042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75755" y="2084070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0.48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2620" y="3162935"/>
            <a:ext cx="697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4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6445" y="1019175"/>
            <a:ext cx="104648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已知电源电压为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三个电阻的阻值分别为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均断开时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电流表和电压表的示数；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均闭合时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电压表和电流表的示数．</a:t>
            </a:r>
            <a:endParaRPr lang="zh-CN" altLang="en-US" sz="2400"/>
          </a:p>
        </p:txBody>
      </p:sp>
      <p:pic>
        <p:nvPicPr>
          <p:cNvPr id="2" name="图片 -2147481514" descr="C:\Documents and Settings\Administrator\桌面\江西物理(JK)\A6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899660" y="3415030"/>
            <a:ext cx="2392680" cy="2252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34355" y="5868670"/>
            <a:ext cx="11353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24230" y="1717040"/>
            <a:ext cx="10302875" cy="3566160"/>
            <a:chOff x="1478" y="2264"/>
            <a:chExt cx="16225" cy="5616"/>
          </a:xfrm>
        </p:grpSpPr>
        <p:sp>
          <p:nvSpPr>
            <p:cNvPr id="100" name="文本框 99"/>
            <p:cNvSpPr txBox="1"/>
            <p:nvPr/>
          </p:nvSpPr>
          <p:spPr>
            <a:xfrm>
              <a:off x="1478" y="2264"/>
              <a:ext cx="16225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zh-CN" alt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当两个开关均断开时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与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串联在电路中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电流表的示数为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则</a:t>
              </a:r>
              <a:endParaRPr lang="zh-CN" sz="2400" b="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 </a:t>
              </a:r>
              <a:endParaRPr lang="zh-CN" sz="2400" b="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电压表测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两端的电压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则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当两个开关均闭合时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被短路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与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并联在电路中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电压表的示数等于电源电压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即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电流表的示数为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</a:rPr>
                <a:t> </a:t>
              </a:r>
              <a:endParaRPr lang="en-US" alt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454" y="3276"/>
            <a:ext cx="1196" cy="10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" r:id="rId1" imgW="495300" imgH="431800" progId="Equation.DSMT4">
                    <p:embed/>
                  </p:oleObj>
                </mc:Choice>
                <mc:Fallback>
                  <p:oleObj name="" r:id="rId1" imgW="495300" imgH="431800" progId="Equation.DSMT4">
                    <p:embed/>
                    <p:pic>
                      <p:nvPicPr>
                        <p:cNvPr id="0" name="图片 512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454" y="3276"/>
                          <a:ext cx="1196" cy="104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0105" y="4001"/>
            <a:ext cx="1354" cy="11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2" name="" r:id="rId3" imgW="495300" imgH="431800" progId="Equation.DSMT4">
                    <p:embed/>
                  </p:oleObj>
                </mc:Choice>
                <mc:Fallback>
                  <p:oleObj name="" r:id="rId3" imgW="495300" imgH="431800" progId="Equation.DSMT4">
                    <p:embed/>
                    <p:pic>
                      <p:nvPicPr>
                        <p:cNvPr id="0" name="图片 512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105" y="4001"/>
                          <a:ext cx="1354" cy="118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891" y="6610"/>
            <a:ext cx="3772" cy="1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3" name="" r:id="rId5" imgW="1282700" imgH="431800" progId="Equation.DSMT4">
                    <p:embed/>
                  </p:oleObj>
                </mc:Choice>
                <mc:Fallback>
                  <p:oleObj name="" r:id="rId5" imgW="1282700" imgH="431800" progId="Equation.DSMT4">
                    <p:embed/>
                    <p:pic>
                      <p:nvPicPr>
                        <p:cNvPr id="0" name="图片 512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891" y="6610"/>
                          <a:ext cx="3772" cy="127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4685" y="870585"/>
            <a:ext cx="108718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电源电压可调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小灯泡上标有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的字样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不考虑温度对小灯泡电阻的影响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电流表量程：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电压表量程：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滑动变阻器的规格为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电源电压调至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移动滑动变阻器的滑片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使小灯泡正常发光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则电压表的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示数是多少？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的阻值是多少？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电源电压调至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、闭合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为了保证电路安全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求滑动变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阻器的阻值变化范围．</a:t>
            </a:r>
            <a:endParaRPr lang="zh-CN" altLang="en-US" sz="2400"/>
          </a:p>
        </p:txBody>
      </p:sp>
      <p:pic>
        <p:nvPicPr>
          <p:cNvPr id="2" name="图片 -2147481513" descr="C:\Documents and Settings\Administrator\桌面\江西物理(JK)\A6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58660" y="3148330"/>
            <a:ext cx="2503170" cy="2531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98130" y="5859145"/>
            <a:ext cx="1154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16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53085" y="932180"/>
            <a:ext cx="11094720" cy="5166995"/>
            <a:chOff x="871" y="1468"/>
            <a:chExt cx="17472" cy="8137"/>
          </a:xfrm>
        </p:grpSpPr>
        <p:sp>
          <p:nvSpPr>
            <p:cNvPr id="100" name="文本框 99"/>
            <p:cNvSpPr txBox="1"/>
            <p:nvPr/>
          </p:nvSpPr>
          <p:spPr>
            <a:xfrm>
              <a:off x="871" y="1468"/>
              <a:ext cx="17472" cy="7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当电源电压调至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闭合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灯泡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与滑动变阻器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串联后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再与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并联由于灯泡正常发光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所以灯泡两端的电压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故滑动变阻器两端的电压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="0" i="1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 V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即电压表的示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数为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通过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的电流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zh-CN" sz="2400" b="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0.6 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0.1 A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则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的阻值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</a:rPr>
                <a:t>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60 Ω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当电源电压调为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V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断开、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闭合时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灯泡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与滑动变阻器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串联</a:t>
              </a:r>
              <a:endPara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①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当电压表示数为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滑动变阻器接入电路中的阻值最大灯泡的电阻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</a:rPr>
                <a:t>  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 Ω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980" y="5756"/>
            <a:ext cx="1998" cy="1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5" name="" r:id="rId1" imgW="711200" imgH="431800" progId="Equation.DSMT4">
                    <p:embed/>
                  </p:oleObj>
                </mc:Choice>
                <mc:Fallback>
                  <p:oleObj name="" r:id="rId1" imgW="711200" imgH="431800" progId="Equation.DSMT4">
                    <p:embed/>
                    <p:pic>
                      <p:nvPicPr>
                        <p:cNvPr id="0" name="图片 614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980" y="5756"/>
                          <a:ext cx="1998" cy="12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487" y="8336"/>
            <a:ext cx="2275" cy="12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6" name="" r:id="rId3" imgW="774065" imgH="431800" progId="Equation.DSMT4">
                    <p:embed/>
                  </p:oleObj>
                </mc:Choice>
                <mc:Fallback>
                  <p:oleObj name="" r:id="rId3" imgW="774065" imgH="431800" progId="Equation.DSMT4">
                    <p:embed/>
                    <p:pic>
                      <p:nvPicPr>
                        <p:cNvPr id="0" name="图片 614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87" y="8336"/>
                          <a:ext cx="2275" cy="126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593725" y="742950"/>
            <a:ext cx="10973435" cy="5631180"/>
            <a:chOff x="935" y="1170"/>
            <a:chExt cx="17281" cy="8868"/>
          </a:xfrm>
        </p:grpSpPr>
        <p:sp>
          <p:nvSpPr>
            <p:cNvPr id="100" name="文本框 99"/>
            <p:cNvSpPr txBox="1"/>
            <p:nvPr/>
          </p:nvSpPr>
          <p:spPr>
            <a:xfrm>
              <a:off x="935" y="1170"/>
              <a:ext cx="17281" cy="8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灯泡两端的电压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′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="0" i="1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通过滑动变阻器的电流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2400" b="0" i="1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′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</a:rPr>
                <a:t>             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滑动变阻器接入电路中的最大阻值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</a:rPr>
                <a:t>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7.2 Ω</a:t>
              </a:r>
              <a:endPara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②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当电路中的电流为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滑动变阻器接入电路中的阻值最小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，此时灯泡正常发光，其两端电压为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滑动变阻器两端电压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="0" i="1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′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V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滑动变阻器接入电路中的最小阻值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min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</a:rPr>
                <a:t>  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Ω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故滑动变阻器的阻值变化范围是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～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7.2 Ω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711" y="1972"/>
            <a:ext cx="3122" cy="1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69" name="" r:id="rId1" imgW="1079500" imgH="431800" progId="Equation.DSMT4">
                    <p:embed/>
                  </p:oleObj>
                </mc:Choice>
                <mc:Fallback>
                  <p:oleObj name="" r:id="rId1" imgW="1079500" imgH="431800" progId="Equation.DSMT4">
                    <p:embed/>
                    <p:pic>
                      <p:nvPicPr>
                        <p:cNvPr id="0" name="图片 716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711" y="1972"/>
                          <a:ext cx="3122" cy="124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472" y="3675"/>
            <a:ext cx="1629" cy="13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" name="" r:id="rId3" imgW="723900" imgH="584200" progId="Equation.DSMT4">
                    <p:embed/>
                  </p:oleObj>
                </mc:Choice>
                <mc:Fallback>
                  <p:oleObj name="" r:id="rId3" imgW="723900" imgH="584200" progId="Equation.DSMT4">
                    <p:embed/>
                    <p:pic>
                      <p:nvPicPr>
                        <p:cNvPr id="0" name="图片 716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472" y="3675"/>
                          <a:ext cx="1629" cy="131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496" y="8109"/>
            <a:ext cx="2224" cy="1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" name="" r:id="rId5" imgW="812800" imgH="431800" progId="Equation.DSMT4">
                    <p:embed/>
                  </p:oleObj>
                </mc:Choice>
                <mc:Fallback>
                  <p:oleObj name="" r:id="rId5" imgW="812800" imgH="431800" progId="Equation.DSMT4">
                    <p:embed/>
                    <p:pic>
                      <p:nvPicPr>
                        <p:cNvPr id="0" name="图片 717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96" y="8109"/>
                          <a:ext cx="2224" cy="11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345565" y="111633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69365" y="1590675"/>
            <a:ext cx="91039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17. </a:t>
            </a:r>
            <a:r>
              <a:rPr lang="zh-CN" sz="2400">
                <a:ea typeface="宋体" panose="02010600030101010101" pitchFamily="2" charset="-122"/>
              </a:rPr>
              <a:t>如图电路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且保持不变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Ω.</a:t>
            </a:r>
            <a:r>
              <a:rPr lang="zh-CN" sz="2400">
                <a:ea typeface="宋体" panose="02010600030101010101" pitchFamily="2" charset="-122"/>
              </a:rPr>
              <a:t>请你分析：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都断开时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电流表和电压表的读数是多少？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1.5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求电阻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的值．</a:t>
            </a:r>
            <a:endParaRPr lang="zh-CN" altLang="en-US" sz="2400"/>
          </a:p>
        </p:txBody>
      </p:sp>
      <p:pic>
        <p:nvPicPr>
          <p:cNvPr id="3" name="图片 -2147481511" descr="C:\Documents and Settings\Administrator\桌面\江西物理(JK)\A187A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044440" y="3460115"/>
            <a:ext cx="2945130" cy="206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962015" y="5796280"/>
            <a:ext cx="11353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17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79450" y="2758440"/>
            <a:ext cx="7638415" cy="521890"/>
            <a:chOff x="894" y="3246"/>
            <a:chExt cx="12029" cy="822"/>
          </a:xfrm>
        </p:grpSpPr>
        <p:sp>
          <p:nvSpPr>
            <p:cNvPr id="4" name="文本框 4"/>
            <p:cNvSpPr txBox="1"/>
            <p:nvPr/>
          </p:nvSpPr>
          <p:spPr>
            <a:xfrm>
              <a:off x="3894" y="3246"/>
              <a:ext cx="902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电流与电压和电阻的关系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6年2考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6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" name="组合 4"/>
          <p:cNvGrpSpPr/>
          <p:nvPr/>
        </p:nvGrpSpPr>
        <p:grpSpPr>
          <a:xfrm>
            <a:off x="679259" y="1509395"/>
            <a:ext cx="10515147" cy="645159"/>
            <a:chOff x="1208" y="1190"/>
            <a:chExt cx="16640" cy="1018"/>
          </a:xfrm>
        </p:grpSpPr>
        <p:pic>
          <p:nvPicPr>
            <p:cNvPr id="10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79450" y="3246755"/>
            <a:ext cx="106984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电流与电压的关系</a:t>
            </a:r>
            <a:r>
              <a:rPr lang="zh-CN" sz="2400">
                <a:ea typeface="宋体" panose="02010600030101010101" pitchFamily="2" charset="-122"/>
              </a:rPr>
              <a:t>：在电阻一定的情况下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通过导体的电流与导体两端的电压成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[2018.25(</a:t>
            </a:r>
            <a:r>
              <a:rPr lang="zh-CN" sz="2400">
                <a:cs typeface="仿宋_GB2312" charset="0"/>
              </a:rPr>
              <a:t>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2015.25(5)]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电流与电阻的关系</a:t>
            </a:r>
            <a:r>
              <a:rPr lang="zh-CN" sz="2400">
                <a:ea typeface="宋体" panose="02010600030101010101" pitchFamily="2" charset="-122"/>
              </a:rPr>
              <a:t>：在电压一定的情况下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通过导体的电流与导体的电阻成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[2018.25(</a:t>
            </a:r>
            <a:r>
              <a:rPr lang="zh-CN" sz="2400">
                <a:cs typeface="仿宋_GB2312" charset="0"/>
              </a:rPr>
              <a:t>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endParaRPr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1601470" y="391922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1860" y="4999355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08025" y="1765300"/>
            <a:ext cx="10678795" cy="3556000"/>
            <a:chOff x="1495" y="2360"/>
            <a:chExt cx="16817" cy="5600"/>
          </a:xfrm>
        </p:grpSpPr>
        <p:sp>
          <p:nvSpPr>
            <p:cNvPr id="100" name="文本框 99"/>
            <p:cNvSpPr txBox="1"/>
            <p:nvPr/>
          </p:nvSpPr>
          <p:spPr>
            <a:xfrm>
              <a:off x="1495" y="2360"/>
              <a:ext cx="16817" cy="53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都断开时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串联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电压表测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两端电压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电流表测电路中的电流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根据欧姆定律知电路中的电流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即电流表的示数为</a:t>
              </a:r>
              <a:endParaRPr lang="zh-CN" sz="2400" b="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     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A.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电压表的读数为：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Ω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 V.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都闭合时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并联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电流表测量通过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的电流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所以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的电阻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</a:rPr>
                <a:t> 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  Ω.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335" y="4015"/>
            <a:ext cx="4752" cy="12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3" name="" r:id="rId1" imgW="1638300" imgH="444500" progId="Equation.DSMT4">
                    <p:embed/>
                  </p:oleObj>
                </mc:Choice>
                <mc:Fallback>
                  <p:oleObj name="" r:id="rId1" imgW="1638300" imgH="444500" progId="Equation.DSMT4">
                    <p:embed/>
                    <p:pic>
                      <p:nvPicPr>
                        <p:cNvPr id="0" name="图片 819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35" y="4015"/>
                          <a:ext cx="4752" cy="128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555" y="6689"/>
            <a:ext cx="2093" cy="1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" name="" r:id="rId3" imgW="711200" imgH="431800" progId="Equation.DSMT4">
                    <p:embed/>
                  </p:oleObj>
                </mc:Choice>
                <mc:Fallback>
                  <p:oleObj name="" r:id="rId3" imgW="711200" imgH="431800" progId="Equation.DSMT4">
                    <p:embed/>
                    <p:pic>
                      <p:nvPicPr>
                        <p:cNvPr id="0" name="图片 819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55" y="6689"/>
                          <a:ext cx="2093" cy="127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3265" y="820420"/>
            <a:ext cx="111252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电源电压恒定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sz="2400">
                <a:latin typeface="Times New Roman" panose="02020603050405020304" pitchFamily="18" charset="0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断开时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A</a:t>
            </a:r>
            <a:r>
              <a:rPr lang="zh-CN" sz="2400">
                <a:ea typeface="宋体" panose="02010600030101010101" pitchFamily="2" charset="-122"/>
              </a:rPr>
              <a:t>．求：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电源电压；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都闭合时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电流表的示数变化了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0.4 A</a:t>
            </a:r>
            <a:r>
              <a:rPr lang="zh-CN" sz="2400">
                <a:ea typeface="宋体" panose="02010600030101010101" pitchFamily="2" charset="-122"/>
              </a:rPr>
              <a:t>．则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的阻值是多大？</a:t>
            </a:r>
            <a:endParaRPr lang="zh-CN" altLang="en-US" sz="2400"/>
          </a:p>
        </p:txBody>
      </p:sp>
      <p:pic>
        <p:nvPicPr>
          <p:cNvPr id="2" name="图片 -2147481510" descr="C:\Documents and Settings\Administrator\桌面\江西物理(JK)\A18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718685" y="3121025"/>
            <a:ext cx="2754630" cy="2526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02275" y="5812790"/>
            <a:ext cx="11620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07060" y="1243965"/>
            <a:ext cx="10952480" cy="4648835"/>
            <a:chOff x="976" y="1839"/>
            <a:chExt cx="17248" cy="7321"/>
          </a:xfrm>
        </p:grpSpPr>
        <p:sp>
          <p:nvSpPr>
            <p:cNvPr id="100" name="文本框 99"/>
            <p:cNvSpPr txBox="1"/>
            <p:nvPr/>
          </p:nvSpPr>
          <p:spPr>
            <a:xfrm>
              <a:off x="976" y="1839"/>
              <a:ext cx="17248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闭合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断开时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串联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电流表测电路中的电流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电源电压为：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U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(20 Ω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15 V(2)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当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都闭合时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被短路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并联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总电阻小于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的电阻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所以电流表示数变大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干路中的电流为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0.4 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0.9 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通过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的电流为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</a:rPr>
                <a:t>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0.75 A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由并联电路分流特点可得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的阻值为：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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      </a:t>
              </a:r>
              <a:r>
                <a:rPr lang="en-US" sz="2400" b="0">
                  <a:solidFill>
                    <a:srgbClr val="FF0000"/>
                  </a:solidFill>
                  <a:latin typeface="宋体" panose="02010600030101010101" pitchFamily="2" charset="-122"/>
                </a:rPr>
                <a:t>                      </a:t>
              </a:r>
              <a:r>
                <a:rPr lang="zh-CN" sz="2400" b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100 Ω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600" y="6161"/>
            <a:ext cx="1877" cy="11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7" name="" r:id="rId1" imgW="698500" imgH="431800" progId="Equation.DSMT4">
                    <p:embed/>
                  </p:oleObj>
                </mc:Choice>
                <mc:Fallback>
                  <p:oleObj name="" r:id="rId1" imgW="698500" imgH="431800" progId="Equation.DSMT4">
                    <p:embed/>
                    <p:pic>
                      <p:nvPicPr>
                        <p:cNvPr id="0" name="图片 921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600" y="6161"/>
                          <a:ext cx="1877" cy="116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208" y="7818"/>
            <a:ext cx="5701" cy="1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8" name="" r:id="rId3" imgW="1943100" imgH="457200" progId="Equation.DSMT4">
                    <p:embed/>
                  </p:oleObj>
                </mc:Choice>
                <mc:Fallback>
                  <p:oleObj name="" r:id="rId3" imgW="1943100" imgH="457200" progId="Equation.DSMT4">
                    <p:embed/>
                    <p:pic>
                      <p:nvPicPr>
                        <p:cNvPr id="0" name="图片 921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08" y="7818"/>
                          <a:ext cx="5701" cy="13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24255" y="1135380"/>
            <a:ext cx="4878070" cy="521890"/>
            <a:chOff x="894" y="3246"/>
            <a:chExt cx="7682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6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欧姆定律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必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86155" y="1649095"/>
            <a:ext cx="106883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导体中的电流跟导体两端的电压成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，跟导体的电阻成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注意：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导体电阻的大小与导体两端的电压和通过导体的电流大小无关．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＝________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—导体两端的电压，单位为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—导体的电阻，单位为Ω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—导体中的电流，单位为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 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00420" y="231902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83725" y="2319020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67865" y="3781425"/>
          <a:ext cx="372110" cy="768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90500" imgH="393700" progId="Equation.DSMT4">
                  <p:embed/>
                </p:oleObj>
              </mc:Choice>
              <mc:Fallback>
                <p:oleObj name="" r:id="rId2" imgW="1905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67865" y="3781425"/>
                        <a:ext cx="372110" cy="768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025015" y="2225040"/>
            <a:ext cx="78676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变形公式：</a:t>
            </a:r>
            <a:r>
              <a:rPr lang="zh-CN" sz="2400">
                <a:ea typeface="宋体" panose="02010600030101010101" pitchFamily="2" charset="-122"/>
              </a:rPr>
              <a:t>求电压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求电阻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>
                <a:ea typeface="黑体" panose="02010609060101010101" pitchFamily="49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U</a:t>
            </a:r>
            <a:r>
              <a:rPr lang="zh-CN" sz="2400">
                <a:ea typeface="黑体" panose="02010609060101010101" pitchFamily="49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zh-CN" sz="2400">
                <a:ea typeface="黑体" panose="02010609060101010101" pitchFamily="49" charset="-122"/>
              </a:rPr>
              <a:t>特点同体性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对应同一导体或电路的值．</a:t>
            </a:r>
            <a:r>
              <a:rPr lang="zh-CN" sz="2400">
                <a:ea typeface="黑体" panose="02010609060101010101" pitchFamily="49" charset="-122"/>
              </a:rPr>
              <a:t>统一性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单位要统一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分别是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Ω.</a:t>
            </a:r>
            <a:r>
              <a:rPr lang="zh-CN" sz="2400">
                <a:ea typeface="黑体" panose="02010609060101010101" pitchFamily="49" charset="-122"/>
              </a:rPr>
              <a:t>同时性：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对应同一时刻的值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5474335" y="2324735"/>
            <a:ext cx="556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IR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16620" y="2225040"/>
          <a:ext cx="27178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90500" imgH="393700" progId="Equation.DSMT4">
                  <p:embed/>
                </p:oleObj>
              </mc:Choice>
              <mc:Fallback>
                <p:oleObj name="" r:id="rId1" imgW="190500" imgH="3937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16620" y="2225040"/>
                        <a:ext cx="27178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041" y="100901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5005" y="1911985"/>
            <a:ext cx="5435600" cy="521970"/>
            <a:chOff x="894" y="3246"/>
            <a:chExt cx="856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556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动态电路分析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6年4考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62305" y="2538730"/>
            <a:ext cx="109632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考向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 b="0">
                <a:ea typeface="黑体" panose="02010609060101010101" pitchFamily="49" charset="-122"/>
              </a:rPr>
              <a:t>　滑动变阻器滑片移动引起的动态电路分析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(2017.16</a:t>
            </a:r>
            <a:r>
              <a:rPr lang="zh-CN" sz="2400" b="0">
                <a:cs typeface="仿宋_GB2312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2015.14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>
            <a:off x="700405" y="33362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提分小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75005" y="3896360"/>
            <a:ext cx="50800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如图所示电路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电源电压保持不变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将滑动变阻器的滑片向右移动的过程中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各元件均正常工作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请回答下列问题：</a:t>
            </a:r>
            <a:endParaRPr lang="zh-CN" altLang="en-US" sz="2400"/>
          </a:p>
        </p:txBody>
      </p:sp>
      <p:pic>
        <p:nvPicPr>
          <p:cNvPr id="6" name="图片 -2147481574" descr="C:\Documents and Settings\Administrator\桌面\江西物理(JK)\A50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6990080" y="3354705"/>
            <a:ext cx="2646045" cy="2294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796530" y="5880735"/>
            <a:ext cx="10331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9765" y="1268095"/>
            <a:ext cx="108718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闭合开关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电路中的电流有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条路径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电阻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和滑动变阻器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的连接方式为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滑动变阻器滑片以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左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右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部分接入电路．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电流表     测量通过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的电流；电压表      测量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>
                <a:ea typeface="宋体" panose="02010600030101010101" pitchFamily="2" charset="-122"/>
              </a:rPr>
              <a:t>两端的电压；电压表      测量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两端的电压．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以下各空均选填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变大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zh-CN" sz="2400" b="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 b="0">
                <a:ea typeface="宋体" panose="02010600030101010101" pitchFamily="2" charset="-122"/>
              </a:rPr>
              <a:t>滑片右移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，滑动变阻器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接入电路的阻值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电路中的总电阻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电源电压不变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根据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sz="2400" b="0">
                <a:ea typeface="宋体" panose="02010600030101010101" pitchFamily="2" charset="-122"/>
              </a:rPr>
              <a:t>可知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电路中的电流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电流表       的示数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altLang="en-US" sz="2400"/>
          </a:p>
        </p:txBody>
      </p:sp>
      <p:pic>
        <p:nvPicPr>
          <p:cNvPr id="2" name="图片 -2147481573" descr="C:\Documents and Settings\Administrator\桌面\江西物理(JK)\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052955" y="2586355"/>
            <a:ext cx="290195" cy="290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573" descr="C:\Documents and Settings\Administrator\桌面\江西物理(JK)\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665335" y="4754245"/>
            <a:ext cx="382905" cy="382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572" descr="C:\Documents and Settings\Administrator\桌面\江西物理(JK)\V1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979920" y="2560955"/>
            <a:ext cx="330200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571" descr="C:\Documents and Settings\Administrator\桌面\江西物理(JK)\V2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1677035" y="3119755"/>
            <a:ext cx="375920" cy="375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046980" y="1370330"/>
            <a:ext cx="414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6990" y="1892300"/>
            <a:ext cx="898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串联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3525" y="1892300"/>
            <a:ext cx="535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2065" y="2483485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5670" y="2470785"/>
            <a:ext cx="546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38475" y="3019425"/>
            <a:ext cx="586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27825" y="4123690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33990" y="4123690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6945" y="5224145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69810" y="4664075"/>
            <a:ext cx="821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22725" y="4584700"/>
          <a:ext cx="31178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7" imgW="190500" imgH="393700" progId="Equation.DSMT4">
                  <p:embed/>
                </p:oleObj>
              </mc:Choice>
              <mc:Fallback>
                <p:oleObj name="" r:id="rId7" imgW="1905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22725" y="4584700"/>
                        <a:ext cx="311785" cy="64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1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85545" y="2590165"/>
            <a:ext cx="101104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电阻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的阻值不变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电路中的电流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根据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IR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可得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电阻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两端电压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即电压表       的示数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滑动变阻器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两端的电压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="0">
                <a:ea typeface="宋体" panose="02010600030101010101" pitchFamily="2" charset="-122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所以电压表     的示数</a:t>
            </a:r>
            <a:r>
              <a:rPr lang="en-US" sz="2400" b="0">
                <a:latin typeface="Times New Roman" panose="02020603050405020304" pitchFamily="18" charset="0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 b="0">
                <a:ea typeface="宋体" panose="02010600030101010101" pitchFamily="2" charset="-122"/>
              </a:rPr>
              <a:t>电压表      与电流表      示数的比值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569" descr="C:\Documents and Settings\Administrator\桌面\江西物理(JK)\V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286375" y="3370580"/>
            <a:ext cx="311785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569" descr="C:\Documents and Settings\Administrator\桌面\江西物理(JK)\V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547620" y="4456430"/>
            <a:ext cx="311785" cy="311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568" descr="C:\Documents and Settings\Administrator\桌面\江西物理(JK)\V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888865" y="3919855"/>
            <a:ext cx="302895" cy="30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566" descr="C:\Documents and Settings\Administrator\桌面\江西物理(JK)\A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4175125" y="4458970"/>
            <a:ext cx="321945" cy="321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327775" y="266700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1500" y="326009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27325" y="326009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06185" y="3800475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50940" y="435864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1"/>
      <p:bldP spid="4" grpId="1"/>
      <p:bldP spid="6" grpId="0"/>
      <p:bldP spid="6" grpId="1"/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97890" y="1581150"/>
            <a:ext cx="104552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电源电压保持不变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当滑动变阻器的滑片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向右滑动时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下列判断正确的是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 </a:t>
            </a:r>
            <a:r>
              <a:rPr lang="zh-CN" sz="2400">
                <a:ea typeface="宋体" panose="02010600030101010101" pitchFamily="2" charset="-122"/>
              </a:rPr>
              <a:t>电压表示数变大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电流表示数变大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电压表示数变小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电流表示数变小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电压表示数变小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电流表示数变大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电压表示数变大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电流表示数变小</a:t>
            </a:r>
            <a:endParaRPr lang="zh-CN" altLang="en-US" sz="2400"/>
          </a:p>
        </p:txBody>
      </p:sp>
      <p:pic>
        <p:nvPicPr>
          <p:cNvPr id="2" name="图片 -2147481565" descr="C:\Documents and Settings\Administrator\桌面\江西物理(JK)\A51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6875" y="2360295"/>
            <a:ext cx="2519680" cy="2684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56980" y="5191125"/>
            <a:ext cx="9918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21170" y="2306320"/>
            <a:ext cx="495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5394</Words>
  <Application>WPS 演示</Application>
  <PresentationFormat>宽屏</PresentationFormat>
  <Paragraphs>369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32</vt:i4>
      </vt:variant>
    </vt:vector>
  </HeadingPairs>
  <TitlesOfParts>
    <vt:vector size="60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